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9" r:id="rId1"/>
    <p:sldMasterId id="2147483669" r:id="rId2"/>
    <p:sldMasterId id="2147483679" r:id="rId3"/>
  </p:sldMasterIdLst>
  <p:notesMasterIdLst>
    <p:notesMasterId r:id="rId14"/>
  </p:notesMasterIdLst>
  <p:sldIdLst>
    <p:sldId id="713" r:id="rId4"/>
    <p:sldId id="719" r:id="rId5"/>
    <p:sldId id="709" r:id="rId6"/>
    <p:sldId id="715" r:id="rId7"/>
    <p:sldId id="716" r:id="rId8"/>
    <p:sldId id="717" r:id="rId9"/>
    <p:sldId id="718" r:id="rId10"/>
    <p:sldId id="714" r:id="rId11"/>
    <p:sldId id="720" r:id="rId12"/>
    <p:sldId id="721" r:id="rId13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3"/>
            <p14:sldId id="719"/>
            <p14:sldId id="709"/>
            <p14:sldId id="715"/>
            <p14:sldId id="716"/>
            <p14:sldId id="717"/>
            <p14:sldId id="718"/>
            <p14:sldId id="714"/>
            <p14:sldId id="720"/>
            <p14:sldId id="7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1338"/>
    <a:srgbClr val="BF5700"/>
    <a:srgbClr val="9CADB7"/>
    <a:srgbClr val="333F48"/>
    <a:srgbClr val="005F86"/>
    <a:srgbClr val="C6531F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51" autoAdjust="0"/>
    <p:restoredTop sz="90955" autoAdjust="0"/>
  </p:normalViewPr>
  <p:slideViewPr>
    <p:cSldViewPr>
      <p:cViewPr varScale="1">
        <p:scale>
          <a:sx n="124" d="100"/>
          <a:sy n="124" d="100"/>
        </p:scale>
        <p:origin x="88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11/25/18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57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806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7360"/>
            <a:ext cx="8229600" cy="29489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CA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"/>
            <a:ext cx="9144000" cy="59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"/>
            <a:ext cx="9144000" cy="59035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381000" y="403622"/>
            <a:ext cx="990600" cy="118872"/>
          </a:xfrm>
          <a:prstGeom prst="rect">
            <a:avLst/>
          </a:prstGeom>
          <a:solidFill>
            <a:srgbClr val="BF57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164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bloggers.com/how-to-go-parallel-in-r-basics-tips/" TargetMode="External"/><Relationship Id="rId2" Type="http://schemas.openxmlformats.org/officeDocument/2006/relationships/hyperlink" Target="https://www.tacc.utexas.edu/education/institutes/data-intensive-computing-machine-learning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charset="0"/>
                <a:cs typeface="Arial" charset="0"/>
              </a:rPr>
              <a:t>Joshua Rhodes, PhD</a:t>
            </a:r>
          </a:p>
          <a:p>
            <a:pPr marL="0" marR="0" lvl="0" indent="0" algn="l" defTabSz="914400" rtl="0" eaLnBrk="1" fontAlgn="auto" latinLnBrk="0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cs typeface="Arial" charset="0"/>
              </a:rPr>
              <a:t>Research Fellow/Adjunct</a:t>
            </a:r>
            <a:r>
              <a:rPr kumimoji="0" lang="en-US" sz="105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cs typeface="Arial" charset="0"/>
              </a:rPr>
              <a:t> Professor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cs typeface="Arial" charset="0"/>
              </a:rPr>
              <a:t>, The University of Texas at Austin</a:t>
            </a: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charset="0"/>
                <a:cs typeface="Arial" charset="0"/>
              </a:rPr>
              <a:t>Fall 2018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8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charset="0"/>
              </a:rPr>
              <a:t>Applied engineering Data analysis, optimization and visualization 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</a:rPr>
              <a:t>Running R in parallel and simulations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5"/>
          <a:stretch/>
        </p:blipFill>
        <p:spPr>
          <a:xfrm>
            <a:off x="6978699" y="492786"/>
            <a:ext cx="1877397" cy="4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2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7B24-2A4B-1D46-8A04-E71503540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E917D-3338-5248-814D-B9C2CFA3F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have uncertainty around multiple factors and want to see how they interact with each 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45072-FD15-B14B-88B7-5479717AD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8975"/>
            <a:ext cx="2074849" cy="128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BA8E8-4F23-8742-9397-650FF2C2F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4" y="3863340"/>
            <a:ext cx="2055079" cy="1280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0EFBF4-E88D-7647-9EFD-5EC8177F6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993" y="3358116"/>
            <a:ext cx="2101799" cy="1280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AAD17F-D111-CE42-8E9C-6D9BBB7D0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869" y="3863340"/>
            <a:ext cx="2126467" cy="128016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BF8324-85B4-F440-A367-5586C88E5FE4}"/>
              </a:ext>
            </a:extLst>
          </p:cNvPr>
          <p:cNvCxnSpPr>
            <a:cxnSpLocks/>
          </p:cNvCxnSpPr>
          <p:nvPr/>
        </p:nvCxnSpPr>
        <p:spPr>
          <a:xfrm>
            <a:off x="4953000" y="3638550"/>
            <a:ext cx="1219200" cy="0"/>
          </a:xfrm>
          <a:prstGeom prst="straightConnector1">
            <a:avLst/>
          </a:prstGeom>
          <a:ln w="76200">
            <a:solidFill>
              <a:srgbClr val="C0133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2CC9D04-C719-F044-860F-4739DE436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520" y="2846070"/>
            <a:ext cx="272748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65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656C3-01A8-E243-A78D-FE4D84A0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Parallelizing your code can make your work faster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55C229E-E6C9-8D4E-B865-4536DDE40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1650"/>
            <a:ext cx="4114800" cy="2914650"/>
          </a:xfrm>
        </p:spPr>
        <p:txBody>
          <a:bodyPr/>
          <a:lstStyle/>
          <a:p>
            <a:r>
              <a:rPr lang="en-US" dirty="0"/>
              <a:t>Parallel vs serial operation</a:t>
            </a:r>
          </a:p>
          <a:p>
            <a:r>
              <a:rPr lang="en-US" dirty="0"/>
              <a:t>Be sure you have sufficient other resources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ABBA78-01AD-4D4E-923F-00DB6E0FB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71650"/>
            <a:ext cx="43434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04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Computers do things in the order we tell them 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Lots of variation on this</a:t>
            </a:r>
          </a:p>
          <a:p>
            <a:r>
              <a:rPr lang="en-US" dirty="0"/>
              <a:t>Multiple programs running at once</a:t>
            </a:r>
          </a:p>
          <a:p>
            <a:r>
              <a:rPr lang="en-US" dirty="0"/>
              <a:t>Here we will just talk about </a:t>
            </a:r>
            <a:r>
              <a:rPr lang="en-US" i="1" dirty="0"/>
              <a:t>our</a:t>
            </a:r>
            <a:r>
              <a:rPr lang="en-US" dirty="0"/>
              <a:t> programs running faster</a:t>
            </a:r>
          </a:p>
        </p:txBody>
      </p:sp>
    </p:spTree>
    <p:extLst>
      <p:ext uri="{BB962C8B-B14F-4D97-AF65-F5344CB8AC3E}">
        <p14:creationId xmlns:p14="http://schemas.microsoft.com/office/powerpoint/2010/main" val="86700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A6642-8E86-4C4A-BE16-0A4E1CA6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already has a lot of </a:t>
            </a:r>
            <a:r>
              <a:rPr lang="en-US" dirty="0" err="1"/>
              <a:t>vectorized</a:t>
            </a:r>
            <a:r>
              <a:rPr lang="en-US" dirty="0"/>
              <a:t>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06019-EF84-C04A-8D0B-365FE9C4C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really parallel, but very fast</a:t>
            </a:r>
          </a:p>
          <a:p>
            <a:r>
              <a:rPr lang="en-US" dirty="0"/>
              <a:t>Drops loops to low-level languages like C</a:t>
            </a:r>
          </a:p>
          <a:p>
            <a:r>
              <a:rPr lang="en-US" dirty="0"/>
              <a:t>Usually quite fast and very simple</a:t>
            </a:r>
          </a:p>
        </p:txBody>
      </p:sp>
    </p:spTree>
    <p:extLst>
      <p:ext uri="{BB962C8B-B14F-4D97-AF65-F5344CB8AC3E}">
        <p14:creationId xmlns:p14="http://schemas.microsoft.com/office/powerpoint/2010/main" val="3481606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71D08-F71F-3C4A-A323-682F80C67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there is the apply family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EA7E6-8BA7-BC45-96C2-7CEEE703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Again, not parallel functions, but neater syntax</a:t>
            </a:r>
          </a:p>
          <a:p>
            <a:r>
              <a:rPr lang="en-US" dirty="0"/>
              <a:t>Does loops, but can also drop to low level and be very fast</a:t>
            </a:r>
          </a:p>
          <a:p>
            <a:r>
              <a:rPr lang="en-US" dirty="0"/>
              <a:t>Some are very handy</a:t>
            </a:r>
          </a:p>
        </p:txBody>
      </p:sp>
    </p:spTree>
    <p:extLst>
      <p:ext uri="{BB962C8B-B14F-4D97-AF65-F5344CB8AC3E}">
        <p14:creationId xmlns:p14="http://schemas.microsoft.com/office/powerpoint/2010/main" val="4061660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D59B-EC51-F746-96FC-93AF0CBB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true parallelization requires some work to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BB641-8919-EC4D-92B4-303C33791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usually have to set up a backend for the cores</a:t>
            </a:r>
          </a:p>
          <a:p>
            <a:r>
              <a:rPr lang="en-US" dirty="0"/>
              <a:t>This differs for Mac/Linux and Windows setups</a:t>
            </a:r>
          </a:p>
        </p:txBody>
      </p:sp>
    </p:spTree>
    <p:extLst>
      <p:ext uri="{BB962C8B-B14F-4D97-AF65-F5344CB8AC3E}">
        <p14:creationId xmlns:p14="http://schemas.microsoft.com/office/powerpoint/2010/main" val="2166567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DD9A-7273-B948-929F-F3A5AFE0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parallelization?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9B77F-27F2-FD42-BBB7-CAD1AD948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the parallel tasks can take time</a:t>
            </a:r>
          </a:p>
          <a:p>
            <a:r>
              <a:rPr lang="en-US" dirty="0"/>
              <a:t>Should use parallelization when individual tasks take a long time</a:t>
            </a:r>
          </a:p>
          <a:p>
            <a:r>
              <a:rPr lang="en-US" dirty="0"/>
              <a:t>Tasks should also not be dependent on previous steps</a:t>
            </a:r>
          </a:p>
        </p:txBody>
      </p:sp>
    </p:spTree>
    <p:extLst>
      <p:ext uri="{BB962C8B-B14F-4D97-AF65-F5344CB8AC3E}">
        <p14:creationId xmlns:p14="http://schemas.microsoft.com/office/powerpoint/2010/main" val="167260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1F29-5DF8-F849-9FB0-6B1A8C400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access to much power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7EC5D0-DF8F-1B4C-9AD3-8E8F2BFFD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634729"/>
            <a:ext cx="6708549" cy="3505492"/>
          </a:xfrm>
        </p:spPr>
      </p:pic>
    </p:spTree>
    <p:extLst>
      <p:ext uri="{BB962C8B-B14F-4D97-AF65-F5344CB8AC3E}">
        <p14:creationId xmlns:p14="http://schemas.microsoft.com/office/powerpoint/2010/main" val="316899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B36F-4749-FA4F-95C7-3932A8F3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further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7C8F5-0206-BF43-AB09-756C07C69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https://www.tacc.utexas.edu/education/institutes/data-intensive-computing-machine-learning</a:t>
            </a:r>
            <a:endParaRPr lang="en-US" dirty="0"/>
          </a:p>
          <a:p>
            <a:r>
              <a:rPr lang="en-US" dirty="0">
                <a:hlinkClick r:id="rId3"/>
              </a:rPr>
              <a:t>https://www.r-bloggers.com/how-to-go-parallel-in-r-basics-tips/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073028"/>
      </p:ext>
    </p:extLst>
  </p:cSld>
  <p:clrMapOvr>
    <a:masterClrMapping/>
  </p:clrMapOvr>
</p:sld>
</file>

<file path=ppt/theme/theme1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E397M_Lectures_Intro" id="{8DBA0F24-A2B8-154C-89F0-3D4923FAEF39}" vid="{B20404DA-FEF4-6747-AC0A-657512601EF6}"/>
    </a:ext>
  </a:extLst>
</a:theme>
</file>

<file path=ppt/theme/theme2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E397M_Lectures_Intro" id="{8DBA0F24-A2B8-154C-89F0-3D4923FAEF39}" vid="{31117509-7AC5-2344-8B79-8B8901AE8445}"/>
    </a:ext>
  </a:extLst>
</a:theme>
</file>

<file path=ppt/theme/theme3.xml><?xml version="1.0" encoding="utf-8"?>
<a:theme xmlns:a="http://schemas.openxmlformats.org/drawingml/2006/main" name="1_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E397M_Lectures_Intro" id="{8DBA0F24-A2B8-154C-89F0-3D4923FAEF39}" vid="{084717D3-0CB0-574E-A08D-E1BD5B27B62B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16-9 Light Background</Template>
  <TotalTime>1056</TotalTime>
  <Words>258</Words>
  <Application>Microsoft Macintosh PowerPoint</Application>
  <PresentationFormat>On-screen Show (16:9)</PresentationFormat>
  <Paragraphs>34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ヒラギノ角ゴ Pro W3</vt:lpstr>
      <vt:lpstr>Arial</vt:lpstr>
      <vt:lpstr>Arial Black</vt:lpstr>
      <vt:lpstr>Calibri</vt:lpstr>
      <vt:lpstr>16-9 Light Background</vt:lpstr>
      <vt:lpstr>16-9 White Backgroud</vt:lpstr>
      <vt:lpstr>1_16-9 White Backgroud</vt:lpstr>
      <vt:lpstr>PowerPoint Presentation</vt:lpstr>
      <vt:lpstr>Parallelizing your code can make your work faster</vt:lpstr>
      <vt:lpstr>Computers do things in the order we tell them to</vt:lpstr>
      <vt:lpstr>R already has a lot of vectorized functions</vt:lpstr>
      <vt:lpstr>Then there is the apply family of functions</vt:lpstr>
      <vt:lpstr>But true parallelization requires some work to set up</vt:lpstr>
      <vt:lpstr>When should you use parallelization?</vt:lpstr>
      <vt:lpstr>You have access to much power</vt:lpstr>
      <vt:lpstr>Some further resources</vt:lpstr>
      <vt:lpstr>Simulations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Joshua D. Rhodes</dc:creator>
  <cp:keywords/>
  <dc:description/>
  <cp:lastModifiedBy>Joshua D. Rhodes</cp:lastModifiedBy>
  <cp:revision>15</cp:revision>
  <cp:lastPrinted>2011-01-24T02:49:42Z</cp:lastPrinted>
  <dcterms:created xsi:type="dcterms:W3CDTF">2018-04-15T19:50:25Z</dcterms:created>
  <dcterms:modified xsi:type="dcterms:W3CDTF">2018-11-25T20:07:31Z</dcterms:modified>
  <cp:category/>
</cp:coreProperties>
</file>